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71" r:id="rId8"/>
    <p:sldId id="262" r:id="rId9"/>
    <p:sldId id="263" r:id="rId10"/>
    <p:sldId id="267" r:id="rId11"/>
    <p:sldId id="264" r:id="rId12"/>
    <p:sldId id="265" r:id="rId13"/>
    <p:sldId id="266" r:id="rId14"/>
    <p:sldId id="268" r:id="rId15"/>
    <p:sldId id="269" r:id="rId16"/>
    <p:sldId id="27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tableStyles" Target="tableStyle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s>
</file>

<file path=ppt/media/image1.jpeg>
</file>

<file path=ppt/media/image10.png>
</file>

<file path=ppt/media/image11.jpeg>
</file>

<file path=ppt/media/image12.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4/25/2025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4/25/2025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4/25/2025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2.mp4" /><Relationship Id="rId1" Type="http://schemas.microsoft.com/office/2007/relationships/media" Target="../media/media2.mp4" /><Relationship Id="rId4" Type="http://schemas.openxmlformats.org/officeDocument/2006/relationships/image" Target="../media/image10.png" /></Relationships>
</file>

<file path=ppt/slides/_rels/slide11.xml.rels><?xml version="1.0" encoding="UTF-8" standalone="yes"?>
<Relationships xmlns="http://schemas.openxmlformats.org/package/2006/relationships"><Relationship Id="rId2" Type="http://schemas.openxmlformats.org/officeDocument/2006/relationships/image" Target="../media/image11.jpe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2" Type="http://schemas.openxmlformats.org/officeDocument/2006/relationships/image" Target="../media/image12.jpe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3" Type="http://schemas.openxmlformats.org/officeDocument/2006/relationships/image" Target="../media/image6.jpeg" /><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9.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45A593E-81B9-C378-7D08-D5CC6F46B2ED}"/>
              </a:ext>
            </a:extLst>
          </p:cNvPr>
          <p:cNvSpPr>
            <a:spLocks noGrp="1"/>
          </p:cNvSpPr>
          <p:nvPr>
            <p:ph type="subTitle" idx="1"/>
          </p:nvPr>
        </p:nvSpPr>
        <p:spPr>
          <a:xfrm>
            <a:off x="1324106" y="1808946"/>
            <a:ext cx="7351145" cy="978368"/>
          </a:xfrm>
        </p:spPr>
        <p:txBody>
          <a:bodyPr>
            <a:normAutofit/>
          </a:bodyPr>
          <a:lstStyle/>
          <a:p>
            <a:r>
              <a:rPr lang="en-US" sz="2400" dirty="0">
                <a:solidFill>
                  <a:schemeClr val="tx1"/>
                </a:solidFill>
              </a:rPr>
              <a:t>Essential Communication for Safe Marine Navigation</a:t>
            </a:r>
          </a:p>
        </p:txBody>
      </p:sp>
      <p:sp>
        <p:nvSpPr>
          <p:cNvPr id="6" name="Title 5">
            <a:extLst>
              <a:ext uri="{FF2B5EF4-FFF2-40B4-BE49-F238E27FC236}">
                <a16:creationId xmlns:a16="http://schemas.microsoft.com/office/drawing/2014/main" id="{2177B173-65F2-F448-CFAA-968FE6168969}"/>
              </a:ext>
            </a:extLst>
          </p:cNvPr>
          <p:cNvSpPr>
            <a:spLocks noGrp="1"/>
          </p:cNvSpPr>
          <p:nvPr>
            <p:ph type="ctrTitle"/>
          </p:nvPr>
        </p:nvSpPr>
        <p:spPr>
          <a:xfrm>
            <a:off x="694624" y="577722"/>
            <a:ext cx="8610110" cy="978368"/>
          </a:xfrm>
        </p:spPr>
        <p:txBody>
          <a:bodyPr/>
          <a:lstStyle/>
          <a:p>
            <a:r>
              <a:rPr lang="en-US" sz="4400" dirty="0"/>
              <a:t>Introduction to Marine VHF Radio</a:t>
            </a:r>
          </a:p>
        </p:txBody>
      </p:sp>
      <p:sp>
        <p:nvSpPr>
          <p:cNvPr id="2" name="TextBox 1">
            <a:extLst>
              <a:ext uri="{FF2B5EF4-FFF2-40B4-BE49-F238E27FC236}">
                <a16:creationId xmlns:a16="http://schemas.microsoft.com/office/drawing/2014/main" id="{87F33385-054B-5532-08E2-81CB6D50840F}"/>
              </a:ext>
            </a:extLst>
          </p:cNvPr>
          <p:cNvSpPr txBox="1"/>
          <p:nvPr/>
        </p:nvSpPr>
        <p:spPr>
          <a:xfrm>
            <a:off x="1000124" y="4757961"/>
            <a:ext cx="1828800" cy="1828800"/>
          </a:xfrm>
          <a:prstGeom prst="rect">
            <a:avLst/>
          </a:prstGeom>
          <a:noFill/>
        </p:spPr>
        <p:txBody>
          <a:bodyPr wrap="square" rtlCol="0">
            <a:spAutoFit/>
          </a:bodyPr>
          <a:lstStyle/>
          <a:p>
            <a:pPr algn="l"/>
            <a:endParaRPr lang="en-US" dirty="0"/>
          </a:p>
        </p:txBody>
      </p:sp>
      <p:sp>
        <p:nvSpPr>
          <p:cNvPr id="4" name="TextBox 3">
            <a:extLst>
              <a:ext uri="{FF2B5EF4-FFF2-40B4-BE49-F238E27FC236}">
                <a16:creationId xmlns:a16="http://schemas.microsoft.com/office/drawing/2014/main" id="{78EFD2FE-4C4B-6097-8338-DEDFD5FDFA1E}"/>
              </a:ext>
            </a:extLst>
          </p:cNvPr>
          <p:cNvSpPr txBox="1"/>
          <p:nvPr/>
        </p:nvSpPr>
        <p:spPr>
          <a:xfrm>
            <a:off x="694624" y="3625352"/>
            <a:ext cx="2140613" cy="1477328"/>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l"/>
            <a:r>
              <a:rPr lang="en-US" dirty="0"/>
              <a:t>Presented by</a:t>
            </a:r>
          </a:p>
          <a:p>
            <a:pPr marL="342900" indent="-342900" algn="l">
              <a:buAutoNum type="arabicPeriod"/>
            </a:pPr>
            <a:r>
              <a:rPr lang="en-US" dirty="0"/>
              <a:t>LC </a:t>
            </a:r>
            <a:r>
              <a:rPr lang="en-US" dirty="0" err="1"/>
              <a:t>Antor</a:t>
            </a:r>
            <a:endParaRPr lang="en-US" dirty="0"/>
          </a:p>
          <a:p>
            <a:pPr marL="342900" indent="-342900" algn="l">
              <a:buAutoNum type="arabicPeriod"/>
            </a:pPr>
            <a:r>
              <a:rPr lang="en-US" dirty="0"/>
              <a:t>SC </a:t>
            </a:r>
            <a:r>
              <a:rPr lang="en-US" dirty="0" err="1"/>
              <a:t>Mohaiminul</a:t>
            </a:r>
            <a:endParaRPr lang="en-US" dirty="0"/>
          </a:p>
          <a:p>
            <a:pPr marL="342900" indent="-342900" algn="l">
              <a:buAutoNum type="arabicPeriod"/>
            </a:pPr>
            <a:r>
              <a:rPr lang="en-US" dirty="0"/>
              <a:t>SC </a:t>
            </a:r>
            <a:r>
              <a:rPr lang="en-US" dirty="0" err="1"/>
              <a:t>Tawhid</a:t>
            </a:r>
            <a:endParaRPr lang="en-US" dirty="0"/>
          </a:p>
          <a:p>
            <a:pPr marL="342900" indent="-342900" algn="l">
              <a:buAutoNum type="arabicPeriod"/>
            </a:pPr>
            <a:r>
              <a:rPr lang="en-US" dirty="0">
                <a:solidFill>
                  <a:schemeClr val="accent5"/>
                </a:solidFill>
              </a:rPr>
              <a:t>SC </a:t>
            </a:r>
            <a:r>
              <a:rPr lang="en-US" dirty="0" err="1">
                <a:solidFill>
                  <a:schemeClr val="accent5"/>
                </a:solidFill>
              </a:rPr>
              <a:t>Hady</a:t>
            </a:r>
            <a:endParaRPr lang="en-US" dirty="0">
              <a:solidFill>
                <a:schemeClr val="accent5"/>
              </a:solidFill>
            </a:endParaRPr>
          </a:p>
        </p:txBody>
      </p:sp>
      <p:pic>
        <p:nvPicPr>
          <p:cNvPr id="5" name="Picture 4">
            <a:extLst>
              <a:ext uri="{FF2B5EF4-FFF2-40B4-BE49-F238E27FC236}">
                <a16:creationId xmlns:a16="http://schemas.microsoft.com/office/drawing/2014/main" id="{91E93495-A444-143D-37F5-A2BD53113629}"/>
              </a:ext>
            </a:extLst>
          </p:cNvPr>
          <p:cNvPicPr>
            <a:picLocks noChangeAspect="1"/>
          </p:cNvPicPr>
          <p:nvPr/>
        </p:nvPicPr>
        <p:blipFill>
          <a:blip r:embed="rId2"/>
          <a:stretch>
            <a:fillRect/>
          </a:stretch>
        </p:blipFill>
        <p:spPr>
          <a:xfrm>
            <a:off x="3134424" y="2525604"/>
            <a:ext cx="5414875" cy="4061157"/>
          </a:xfrm>
          <a:prstGeom prst="rect">
            <a:avLst/>
          </a:prstGeom>
        </p:spPr>
      </p:pic>
    </p:spTree>
    <p:extLst>
      <p:ext uri="{BB962C8B-B14F-4D97-AF65-F5344CB8AC3E}">
        <p14:creationId xmlns:p14="http://schemas.microsoft.com/office/powerpoint/2010/main" val="286151631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72BC3-70C3-8BF2-E58E-F56FFAF64F7A}"/>
              </a:ext>
            </a:extLst>
          </p:cNvPr>
          <p:cNvSpPr>
            <a:spLocks noGrp="1"/>
          </p:cNvSpPr>
          <p:nvPr>
            <p:ph type="title"/>
          </p:nvPr>
        </p:nvSpPr>
        <p:spPr>
          <a:xfrm>
            <a:off x="677334" y="359569"/>
            <a:ext cx="2769525" cy="1265634"/>
          </a:xfrm>
        </p:spPr>
        <p:txBody>
          <a:bodyPr/>
          <a:lstStyle/>
          <a:p>
            <a:r>
              <a:rPr lang="en-US" dirty="0"/>
              <a:t>How to Operate a Marine VHF Radio</a:t>
            </a:r>
          </a:p>
        </p:txBody>
      </p:sp>
      <p:sp>
        <p:nvSpPr>
          <p:cNvPr id="3" name="Content Placeholder 2">
            <a:extLst>
              <a:ext uri="{FF2B5EF4-FFF2-40B4-BE49-F238E27FC236}">
                <a16:creationId xmlns:a16="http://schemas.microsoft.com/office/drawing/2014/main" id="{6C8B385D-1D1A-1F8A-4528-61D2D84409A5}"/>
              </a:ext>
            </a:extLst>
          </p:cNvPr>
          <p:cNvSpPr>
            <a:spLocks noGrp="1"/>
          </p:cNvSpPr>
          <p:nvPr>
            <p:ph idx="1"/>
          </p:nvPr>
        </p:nvSpPr>
        <p:spPr>
          <a:xfrm>
            <a:off x="677334" y="3303589"/>
            <a:ext cx="2769525" cy="1786333"/>
          </a:xfrm>
        </p:spPr>
        <p:txBody>
          <a:bodyPr/>
          <a:lstStyle/>
          <a:p>
            <a:r>
              <a:rPr lang="en-US" dirty="0"/>
              <a:t>Let’s watch a another video</a:t>
            </a:r>
          </a:p>
        </p:txBody>
      </p:sp>
      <p:pic>
        <p:nvPicPr>
          <p:cNvPr id="4" name="Video 1799664797475600.mp4">
            <a:hlinkClick r:id="" action="ppaction://media"/>
            <a:extLst>
              <a:ext uri="{FF2B5EF4-FFF2-40B4-BE49-F238E27FC236}">
                <a16:creationId xmlns:a16="http://schemas.microsoft.com/office/drawing/2014/main" id="{A62CA283-9116-F963-F776-CB5DE7F01DC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171950" y="0"/>
            <a:ext cx="3846513" cy="6858000"/>
          </a:xfrm>
          <a:prstGeom prst="rect">
            <a:avLst/>
          </a:prstGeom>
        </p:spPr>
      </p:pic>
    </p:spTree>
    <p:extLst>
      <p:ext uri="{BB962C8B-B14F-4D97-AF65-F5344CB8AC3E}">
        <p14:creationId xmlns:p14="http://schemas.microsoft.com/office/powerpoint/2010/main" val="383692284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02C88-1CF4-CD24-0C27-91A645EED251}"/>
              </a:ext>
            </a:extLst>
          </p:cNvPr>
          <p:cNvSpPr>
            <a:spLocks noGrp="1"/>
          </p:cNvSpPr>
          <p:nvPr>
            <p:ph type="title"/>
          </p:nvPr>
        </p:nvSpPr>
        <p:spPr/>
        <p:txBody>
          <a:bodyPr/>
          <a:lstStyle/>
          <a:p>
            <a:r>
              <a:rPr lang="en-US" dirty="0"/>
              <a:t>Emergency Communication Protocols</a:t>
            </a:r>
          </a:p>
        </p:txBody>
      </p:sp>
      <p:sp>
        <p:nvSpPr>
          <p:cNvPr id="3" name="Content Placeholder 2">
            <a:extLst>
              <a:ext uri="{FF2B5EF4-FFF2-40B4-BE49-F238E27FC236}">
                <a16:creationId xmlns:a16="http://schemas.microsoft.com/office/drawing/2014/main" id="{D43B2725-C94E-E6FE-660E-2678CF262343}"/>
              </a:ext>
            </a:extLst>
          </p:cNvPr>
          <p:cNvSpPr>
            <a:spLocks noGrp="1"/>
          </p:cNvSpPr>
          <p:nvPr>
            <p:ph idx="1"/>
          </p:nvPr>
        </p:nvSpPr>
        <p:spPr>
          <a:xfrm>
            <a:off x="677334" y="1678386"/>
            <a:ext cx="4698338" cy="3880773"/>
          </a:xfrm>
        </p:spPr>
        <p:txBody>
          <a:bodyPr>
            <a:normAutofit fontScale="77500" lnSpcReduction="20000"/>
          </a:bodyPr>
          <a:lstStyle/>
          <a:p>
            <a:pPr marL="0" indent="0">
              <a:buNone/>
            </a:pPr>
            <a:r>
              <a:rPr lang="en-US" dirty="0"/>
              <a:t>MAYDAY: Immediate life-threatening emergency (fire, sinking, man overboard)
PAN-PAN: Urgency that is not life-threatening (engine failure, medical need)
SÉCURITÉ: Navigational or meteorological warning (e.g. floating debris, storms)
MAYDAY Example Format:
“MAYDAY, MAYDAY, MAYDAY”
“This is [Vessel Name], [Call Sign]”
“Our position is [Latitude/Longitude]”
“We are [description of emergency]”
“We need immediate assistance”</a:t>
            </a:r>
          </a:p>
        </p:txBody>
      </p:sp>
      <p:pic>
        <p:nvPicPr>
          <p:cNvPr id="4" name="Picture 3">
            <a:extLst>
              <a:ext uri="{FF2B5EF4-FFF2-40B4-BE49-F238E27FC236}">
                <a16:creationId xmlns:a16="http://schemas.microsoft.com/office/drawing/2014/main" id="{1702DDD4-AF5A-16D2-418F-652CEB7478F0}"/>
              </a:ext>
            </a:extLst>
          </p:cNvPr>
          <p:cNvPicPr>
            <a:picLocks noChangeAspect="1"/>
          </p:cNvPicPr>
          <p:nvPr/>
        </p:nvPicPr>
        <p:blipFill>
          <a:blip r:embed="rId2"/>
          <a:stretch>
            <a:fillRect/>
          </a:stretch>
        </p:blipFill>
        <p:spPr>
          <a:xfrm>
            <a:off x="4300140" y="3691474"/>
            <a:ext cx="4973861" cy="25750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87343881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9F86D-B9DC-6C64-52BE-FC96C5FBE9E4}"/>
              </a:ext>
            </a:extLst>
          </p:cNvPr>
          <p:cNvSpPr>
            <a:spLocks noGrp="1"/>
          </p:cNvSpPr>
          <p:nvPr>
            <p:ph type="title"/>
          </p:nvPr>
        </p:nvSpPr>
        <p:spPr/>
        <p:txBody>
          <a:bodyPr/>
          <a:lstStyle/>
          <a:p>
            <a:r>
              <a:rPr lang="en-US" dirty="0"/>
              <a:t>VHF Radio Protocols and Etiquette</a:t>
            </a:r>
          </a:p>
        </p:txBody>
      </p:sp>
      <p:sp>
        <p:nvSpPr>
          <p:cNvPr id="3" name="Content Placeholder 2">
            <a:extLst>
              <a:ext uri="{FF2B5EF4-FFF2-40B4-BE49-F238E27FC236}">
                <a16:creationId xmlns:a16="http://schemas.microsoft.com/office/drawing/2014/main" id="{335DC7CB-3004-46A9-7A99-B36DFAA76D25}"/>
              </a:ext>
            </a:extLst>
          </p:cNvPr>
          <p:cNvSpPr>
            <a:spLocks noGrp="1"/>
          </p:cNvSpPr>
          <p:nvPr>
            <p:ph idx="1"/>
          </p:nvPr>
        </p:nvSpPr>
        <p:spPr/>
        <p:txBody>
          <a:bodyPr>
            <a:normAutofit fontScale="92500" lnSpcReduction="20000"/>
          </a:bodyPr>
          <a:lstStyle/>
          <a:p>
            <a:pPr marL="0" indent="0">
              <a:buNone/>
            </a:pPr>
            <a:r>
              <a:rPr lang="en-US" dirty="0"/>
              <a:t>Always listen before transmitting
Speak slowly and clearly
Keep conversations short and professional
Do not use VHF for casual chat
Use Channel 16 for calling only, then move to a working channel
In harbors or marinas, use low power mode to avoid interference
Be polite, and avoid interrupting emergency or priority traffic
Reminder: Improper use can lead to fines or imprisonment in some jurisdictions</a:t>
            </a:r>
          </a:p>
        </p:txBody>
      </p:sp>
    </p:spTree>
    <p:extLst>
      <p:ext uri="{BB962C8B-B14F-4D97-AF65-F5344CB8AC3E}">
        <p14:creationId xmlns:p14="http://schemas.microsoft.com/office/powerpoint/2010/main" val="38673000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8B7D5-2061-475D-FCC0-618A5E786851}"/>
              </a:ext>
            </a:extLst>
          </p:cNvPr>
          <p:cNvSpPr>
            <a:spLocks noGrp="1"/>
          </p:cNvSpPr>
          <p:nvPr>
            <p:ph type="title"/>
          </p:nvPr>
        </p:nvSpPr>
        <p:spPr/>
        <p:txBody>
          <a:bodyPr/>
          <a:lstStyle/>
          <a:p>
            <a:r>
              <a:rPr lang="en-US" dirty="0"/>
              <a:t>Legal Obligations and Licensing</a:t>
            </a:r>
          </a:p>
        </p:txBody>
      </p:sp>
      <p:sp>
        <p:nvSpPr>
          <p:cNvPr id="3" name="Content Placeholder 2">
            <a:extLst>
              <a:ext uri="{FF2B5EF4-FFF2-40B4-BE49-F238E27FC236}">
                <a16:creationId xmlns:a16="http://schemas.microsoft.com/office/drawing/2014/main" id="{7709A770-A8CC-3A2A-BCD8-0E90DCBA616A}"/>
              </a:ext>
            </a:extLst>
          </p:cNvPr>
          <p:cNvSpPr>
            <a:spLocks noGrp="1"/>
          </p:cNvSpPr>
          <p:nvPr>
            <p:ph idx="1"/>
          </p:nvPr>
        </p:nvSpPr>
        <p:spPr>
          <a:xfrm>
            <a:off x="677334" y="1780764"/>
            <a:ext cx="8596668" cy="3880773"/>
          </a:xfrm>
        </p:spPr>
        <p:txBody>
          <a:bodyPr>
            <a:normAutofit fontScale="92500" lnSpcReduction="20000"/>
          </a:bodyPr>
          <a:lstStyle/>
          <a:p>
            <a:pPr marL="0" indent="0">
              <a:buNone/>
            </a:pPr>
            <a:r>
              <a:rPr lang="en-US" dirty="0"/>
              <a:t>Many countries require a Ship Radio License issued by maritime authorities
Operators (especially of fixed VHF radios with DSC) may require:
ROC (Restricted Operator Certificate) or
SRC (Short Range Certificate)
You must register your VHF radio and get a MMSI to enable DSC functionality
Failure to follow regulations may result in confiscation or fines</a:t>
            </a:r>
          </a:p>
        </p:txBody>
      </p:sp>
    </p:spTree>
    <p:extLst>
      <p:ext uri="{BB962C8B-B14F-4D97-AF65-F5344CB8AC3E}">
        <p14:creationId xmlns:p14="http://schemas.microsoft.com/office/powerpoint/2010/main" val="285299045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59E4A-BB67-10B2-36D6-875C4EB864D9}"/>
              </a:ext>
            </a:extLst>
          </p:cNvPr>
          <p:cNvSpPr>
            <a:spLocks noGrp="1"/>
          </p:cNvSpPr>
          <p:nvPr>
            <p:ph type="title"/>
          </p:nvPr>
        </p:nvSpPr>
        <p:spPr/>
        <p:txBody>
          <a:bodyPr/>
          <a:lstStyle/>
          <a:p>
            <a:r>
              <a:rPr lang="en-US" dirty="0"/>
              <a:t>Maintenance and Troubleshooting</a:t>
            </a:r>
          </a:p>
        </p:txBody>
      </p:sp>
      <p:sp>
        <p:nvSpPr>
          <p:cNvPr id="3" name="Content Placeholder 2">
            <a:extLst>
              <a:ext uri="{FF2B5EF4-FFF2-40B4-BE49-F238E27FC236}">
                <a16:creationId xmlns:a16="http://schemas.microsoft.com/office/drawing/2014/main" id="{EFBC702C-E133-012B-73A9-70EFB57B843D}"/>
              </a:ext>
            </a:extLst>
          </p:cNvPr>
          <p:cNvSpPr>
            <a:spLocks noGrp="1"/>
          </p:cNvSpPr>
          <p:nvPr>
            <p:ph idx="1"/>
          </p:nvPr>
        </p:nvSpPr>
        <p:spPr/>
        <p:txBody>
          <a:bodyPr>
            <a:normAutofit lnSpcReduction="10000"/>
          </a:bodyPr>
          <a:lstStyle/>
          <a:p>
            <a:pPr marL="0" indent="0">
              <a:buNone/>
            </a:pPr>
            <a:r>
              <a:rPr lang="en-US" dirty="0"/>
              <a:t>Perform pre-departure checks: power, antenna, signal strength, volume
Clean connectors and terminals regularly
Use marine-grade antennas, well-mounted for better range
For handhelds:
Fully charge before trips
Keep dry and check waterproof seals
Know how to test DSC signals if equipped
Keep user manual onboard and learn emergency reset procedures</a:t>
            </a:r>
          </a:p>
        </p:txBody>
      </p:sp>
    </p:spTree>
    <p:extLst>
      <p:ext uri="{BB962C8B-B14F-4D97-AF65-F5344CB8AC3E}">
        <p14:creationId xmlns:p14="http://schemas.microsoft.com/office/powerpoint/2010/main" val="385765790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87E4E-880A-93B4-3890-AF00532CAC76}"/>
              </a:ext>
            </a:extLst>
          </p:cNvPr>
          <p:cNvSpPr>
            <a:spLocks noGrp="1"/>
          </p:cNvSpPr>
          <p:nvPr>
            <p:ph type="title"/>
          </p:nvPr>
        </p:nvSpPr>
        <p:spPr/>
        <p:txBody>
          <a:bodyPr/>
          <a:lstStyle/>
          <a:p>
            <a:r>
              <a:rPr lang="en-US" dirty="0"/>
              <a:t>Final Thoughts / Conclusion</a:t>
            </a:r>
          </a:p>
        </p:txBody>
      </p:sp>
      <p:sp>
        <p:nvSpPr>
          <p:cNvPr id="3" name="Content Placeholder 2">
            <a:extLst>
              <a:ext uri="{FF2B5EF4-FFF2-40B4-BE49-F238E27FC236}">
                <a16:creationId xmlns:a16="http://schemas.microsoft.com/office/drawing/2014/main" id="{2C3D6049-529B-9D9A-F29F-DEFB939E3902}"/>
              </a:ext>
            </a:extLst>
          </p:cNvPr>
          <p:cNvSpPr>
            <a:spLocks noGrp="1"/>
          </p:cNvSpPr>
          <p:nvPr>
            <p:ph idx="1"/>
          </p:nvPr>
        </p:nvSpPr>
        <p:spPr/>
        <p:txBody>
          <a:bodyPr>
            <a:normAutofit/>
          </a:bodyPr>
          <a:lstStyle/>
          <a:p>
            <a:pPr marL="0" indent="0">
              <a:buNone/>
            </a:pPr>
            <a:r>
              <a:rPr lang="en-US" dirty="0"/>
              <a:t>Marine VHF radios are not optional—they’re a lifesaving communication tool
Proper use ensures safety, coordination, and legal compliance
Know your channels, learn the language, and be prepared for emergencies
Invest time in training—it can make the difference between life and death
Closing Quote: “When at sea, your radio is your voice—make it count.”</a:t>
            </a:r>
          </a:p>
          <a:p>
            <a:pPr marL="0" indent="0">
              <a:buNone/>
            </a:pPr>
            <a:endParaRPr lang="en-US" dirty="0"/>
          </a:p>
          <a:p>
            <a:pPr marL="0" indent="0">
              <a:buNone/>
            </a:pPr>
            <a:endParaRPr lang="en-US" dirty="0"/>
          </a:p>
          <a:p>
            <a:pPr marL="0" indent="0">
              <a:buNone/>
            </a:pPr>
            <a:r>
              <a:rPr lang="en-US" sz="3200" b="1" dirty="0">
                <a:solidFill>
                  <a:srgbClr val="FF0000"/>
                </a:solidFill>
                <a:latin typeface="ADLaM Display" panose="02000000000000000000" pitchFamily="2" charset="0"/>
                <a:ea typeface="ADLaM Display" panose="02000000000000000000" pitchFamily="2" charset="0"/>
              </a:rPr>
              <a:t>				</a:t>
            </a:r>
            <a:r>
              <a:rPr lang="en-US" sz="3200" b="1" dirty="0">
                <a:solidFill>
                  <a:srgbClr val="7030A0"/>
                </a:solidFill>
                <a:latin typeface="ADLaM Display" panose="02000000000000000000" pitchFamily="2" charset="0"/>
                <a:ea typeface="ADLaM Display" panose="02000000000000000000" pitchFamily="2" charset="0"/>
              </a:rPr>
              <a:t>Thank You for your Patients </a:t>
            </a:r>
            <a:r>
              <a:rPr lang="en-US" sz="3200" b="1" dirty="0">
                <a:solidFill>
                  <a:srgbClr val="FF0000"/>
                </a:solidFill>
                <a:latin typeface="ADLaM Display" panose="02000000000000000000" pitchFamily="2" charset="0"/>
                <a:ea typeface="ADLaM Display" panose="02000000000000000000" pitchFamily="2" charset="0"/>
              </a:rPr>
              <a:t>😍</a:t>
            </a:r>
          </a:p>
        </p:txBody>
      </p:sp>
    </p:spTree>
    <p:extLst>
      <p:ext uri="{BB962C8B-B14F-4D97-AF65-F5344CB8AC3E}">
        <p14:creationId xmlns:p14="http://schemas.microsoft.com/office/powerpoint/2010/main" val="259595330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97B99-56AC-1AD3-BFC2-38209474DDF7}"/>
              </a:ext>
            </a:extLst>
          </p:cNvPr>
          <p:cNvSpPr>
            <a:spLocks noGrp="1"/>
          </p:cNvSpPr>
          <p:nvPr>
            <p:ph type="title"/>
          </p:nvPr>
        </p:nvSpPr>
        <p:spPr/>
        <p:txBody>
          <a:bodyPr/>
          <a:lstStyle/>
          <a:p>
            <a:r>
              <a:rPr lang="en-US" dirty="0"/>
              <a:t>Question &amp; Answer Session </a:t>
            </a:r>
          </a:p>
        </p:txBody>
      </p:sp>
      <p:pic>
        <p:nvPicPr>
          <p:cNvPr id="4" name="Content Placeholder 3">
            <a:extLst>
              <a:ext uri="{FF2B5EF4-FFF2-40B4-BE49-F238E27FC236}">
                <a16:creationId xmlns:a16="http://schemas.microsoft.com/office/drawing/2014/main" id="{6B6398B3-5827-6A47-C58E-A842CE4A8178}"/>
              </a:ext>
            </a:extLst>
          </p:cNvPr>
          <p:cNvPicPr>
            <a:picLocks noGrp="1" noChangeAspect="1"/>
          </p:cNvPicPr>
          <p:nvPr>
            <p:ph idx="1"/>
          </p:nvPr>
        </p:nvPicPr>
        <p:blipFill>
          <a:blip r:embed="rId2"/>
          <a:stretch>
            <a:fillRect/>
          </a:stretch>
        </p:blipFill>
        <p:spPr>
          <a:xfrm>
            <a:off x="2917998" y="1930400"/>
            <a:ext cx="3917950" cy="3917950"/>
          </a:xfrm>
        </p:spPr>
      </p:pic>
    </p:spTree>
    <p:extLst>
      <p:ext uri="{BB962C8B-B14F-4D97-AF65-F5344CB8AC3E}">
        <p14:creationId xmlns:p14="http://schemas.microsoft.com/office/powerpoint/2010/main" val="71236117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E2340-64CD-FB56-463B-47C10C23B686}"/>
              </a:ext>
            </a:extLst>
          </p:cNvPr>
          <p:cNvSpPr>
            <a:spLocks noGrp="1"/>
          </p:cNvSpPr>
          <p:nvPr>
            <p:ph type="title"/>
          </p:nvPr>
        </p:nvSpPr>
        <p:spPr/>
        <p:txBody>
          <a:bodyPr/>
          <a:lstStyle/>
          <a:p>
            <a:r>
              <a:rPr lang="en-US" dirty="0"/>
              <a:t>What is Marine VHF Radio?</a:t>
            </a:r>
          </a:p>
        </p:txBody>
      </p:sp>
      <p:sp>
        <p:nvSpPr>
          <p:cNvPr id="3" name="Content Placeholder 2">
            <a:extLst>
              <a:ext uri="{FF2B5EF4-FFF2-40B4-BE49-F238E27FC236}">
                <a16:creationId xmlns:a16="http://schemas.microsoft.com/office/drawing/2014/main" id="{A1ABB25B-D5B1-2B42-9FD9-2C0DC13F0378}"/>
              </a:ext>
            </a:extLst>
          </p:cNvPr>
          <p:cNvSpPr>
            <a:spLocks noGrp="1"/>
          </p:cNvSpPr>
          <p:nvPr>
            <p:ph idx="1"/>
          </p:nvPr>
        </p:nvSpPr>
        <p:spPr>
          <a:xfrm>
            <a:off x="677335" y="1677012"/>
            <a:ext cx="5418666" cy="4323737"/>
          </a:xfrm>
        </p:spPr>
        <p:txBody>
          <a:bodyPr>
            <a:noAutofit/>
          </a:bodyPr>
          <a:lstStyle/>
          <a:p>
            <a:pPr marL="0" indent="0">
              <a:buNone/>
            </a:pPr>
            <a:r>
              <a:rPr lang="en-US" sz="1200" dirty="0">
                <a:ea typeface="Abadi" panose="02000000000000000000" pitchFamily="2" charset="0"/>
              </a:rPr>
              <a:t>Marine VHF stands for Very High Frequency radio used in marine communication.
It operates between 156 to 174 MHz, offering line-of-sight range communication over water.
Designed for short-distance, reliable, and quick voice communication.
Used for:
Routine communication between ships and coastal stations
Emergency transmissions
Navigation assistance and port coordination
It’s regulated internationally by organizations like IMO and ITU to ensure uniformity.</a:t>
            </a:r>
          </a:p>
        </p:txBody>
      </p:sp>
      <p:pic>
        <p:nvPicPr>
          <p:cNvPr id="4" name="Picture 3">
            <a:extLst>
              <a:ext uri="{FF2B5EF4-FFF2-40B4-BE49-F238E27FC236}">
                <a16:creationId xmlns:a16="http://schemas.microsoft.com/office/drawing/2014/main" id="{4ED77D93-8190-1E04-160E-B319D3C89122}"/>
              </a:ext>
            </a:extLst>
          </p:cNvPr>
          <p:cNvPicPr>
            <a:picLocks noChangeAspect="1"/>
          </p:cNvPicPr>
          <p:nvPr/>
        </p:nvPicPr>
        <p:blipFill>
          <a:blip r:embed="rId2"/>
          <a:stretch>
            <a:fillRect/>
          </a:stretch>
        </p:blipFill>
        <p:spPr>
          <a:xfrm>
            <a:off x="5661211" y="2256196"/>
            <a:ext cx="4047582" cy="2671405"/>
          </a:xfrm>
          <a:prstGeom prst="rect">
            <a:avLst/>
          </a:prstGeom>
        </p:spPr>
      </p:pic>
    </p:spTree>
    <p:extLst>
      <p:ext uri="{BB962C8B-B14F-4D97-AF65-F5344CB8AC3E}">
        <p14:creationId xmlns:p14="http://schemas.microsoft.com/office/powerpoint/2010/main" val="121816174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488F-44A7-347A-28D4-A2F46BCCF41E}"/>
              </a:ext>
            </a:extLst>
          </p:cNvPr>
          <p:cNvSpPr>
            <a:spLocks noGrp="1"/>
          </p:cNvSpPr>
          <p:nvPr>
            <p:ph type="title"/>
          </p:nvPr>
        </p:nvSpPr>
        <p:spPr/>
        <p:txBody>
          <a:bodyPr/>
          <a:lstStyle/>
          <a:p>
            <a:r>
              <a:rPr lang="en-US" dirty="0"/>
              <a:t>Why Marine VHF is Essential</a:t>
            </a:r>
          </a:p>
        </p:txBody>
      </p:sp>
      <p:sp>
        <p:nvSpPr>
          <p:cNvPr id="3" name="Content Placeholder 2">
            <a:extLst>
              <a:ext uri="{FF2B5EF4-FFF2-40B4-BE49-F238E27FC236}">
                <a16:creationId xmlns:a16="http://schemas.microsoft.com/office/drawing/2014/main" id="{5593D0C5-9382-CC58-BFA1-00F87689DD28}"/>
              </a:ext>
            </a:extLst>
          </p:cNvPr>
          <p:cNvSpPr>
            <a:spLocks noGrp="1"/>
          </p:cNvSpPr>
          <p:nvPr>
            <p:ph idx="1"/>
          </p:nvPr>
        </p:nvSpPr>
        <p:spPr>
          <a:xfrm>
            <a:off x="445162" y="1642667"/>
            <a:ext cx="5930635" cy="3880773"/>
          </a:xfrm>
        </p:spPr>
        <p:txBody>
          <a:bodyPr>
            <a:normAutofit fontScale="85000" lnSpcReduction="10000"/>
          </a:bodyPr>
          <a:lstStyle/>
          <a:p>
            <a:r>
              <a:rPr lang="en-US" dirty="0"/>
              <a:t>Safety First: It is the primary method for sending distress signals and requesting immediate help.
Universal on Water: All vessels, big or small, are expected to use it for coordination.
Real-time Communication: Faster than satellite or mobile communication.
Situational Awareness: Helps maintain awareness about other vessels in the vicinity.</a:t>
            </a:r>
          </a:p>
          <a:p>
            <a:pPr marL="0" indent="0">
              <a:buNone/>
            </a:pPr>
            <a:r>
              <a:rPr lang="en-US" dirty="0"/>
              <a:t>
Compliance: It is a legal requirement for many commercial and pleasure vessels.</a:t>
            </a:r>
          </a:p>
          <a:p>
            <a:pPr marL="0" indent="0">
              <a:buNone/>
            </a:pPr>
            <a:r>
              <a:rPr lang="en-US" dirty="0"/>
              <a:t>
Example Use Case: A fishing vessel using VHF to avoid collision with a cargo ship in foggy weather.</a:t>
            </a:r>
          </a:p>
        </p:txBody>
      </p:sp>
      <p:pic>
        <p:nvPicPr>
          <p:cNvPr id="4" name="Picture 3">
            <a:extLst>
              <a:ext uri="{FF2B5EF4-FFF2-40B4-BE49-F238E27FC236}">
                <a16:creationId xmlns:a16="http://schemas.microsoft.com/office/drawing/2014/main" id="{712F1255-474A-3ECF-3859-45074DDD754A}"/>
              </a:ext>
            </a:extLst>
          </p:cNvPr>
          <p:cNvPicPr>
            <a:picLocks noChangeAspect="1"/>
          </p:cNvPicPr>
          <p:nvPr/>
        </p:nvPicPr>
        <p:blipFill>
          <a:blip r:embed="rId2"/>
          <a:stretch>
            <a:fillRect/>
          </a:stretch>
        </p:blipFill>
        <p:spPr>
          <a:xfrm>
            <a:off x="6362712" y="1786534"/>
            <a:ext cx="2911290" cy="3880773"/>
          </a:xfrm>
          <a:prstGeom prst="rect">
            <a:avLst/>
          </a:prstGeom>
        </p:spPr>
      </p:pic>
    </p:spTree>
    <p:extLst>
      <p:ext uri="{BB962C8B-B14F-4D97-AF65-F5344CB8AC3E}">
        <p14:creationId xmlns:p14="http://schemas.microsoft.com/office/powerpoint/2010/main" val="6283872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FCFA1-2DA3-CBA6-A35B-81F4BAA1B061}"/>
              </a:ext>
            </a:extLst>
          </p:cNvPr>
          <p:cNvSpPr>
            <a:spLocks noGrp="1"/>
          </p:cNvSpPr>
          <p:nvPr>
            <p:ph type="title"/>
          </p:nvPr>
        </p:nvSpPr>
        <p:spPr/>
        <p:txBody>
          <a:bodyPr/>
          <a:lstStyle/>
          <a:p>
            <a:r>
              <a:rPr lang="en-US" dirty="0"/>
              <a:t>Understanding VHF Channels</a:t>
            </a:r>
          </a:p>
        </p:txBody>
      </p:sp>
      <p:sp>
        <p:nvSpPr>
          <p:cNvPr id="3" name="Content Placeholder 2">
            <a:extLst>
              <a:ext uri="{FF2B5EF4-FFF2-40B4-BE49-F238E27FC236}">
                <a16:creationId xmlns:a16="http://schemas.microsoft.com/office/drawing/2014/main" id="{2EB70182-CE39-435D-C20D-E3A97F0DF0E6}"/>
              </a:ext>
            </a:extLst>
          </p:cNvPr>
          <p:cNvSpPr>
            <a:spLocks noGrp="1"/>
          </p:cNvSpPr>
          <p:nvPr>
            <p:ph idx="1"/>
          </p:nvPr>
        </p:nvSpPr>
        <p:spPr>
          <a:xfrm>
            <a:off x="372376" y="1930400"/>
            <a:ext cx="5091244" cy="3880773"/>
          </a:xfrm>
        </p:spPr>
        <p:txBody>
          <a:bodyPr>
            <a:normAutofit fontScale="85000" lnSpcReduction="10000"/>
          </a:bodyPr>
          <a:lstStyle/>
          <a:p>
            <a:r>
              <a:rPr lang="en-US" dirty="0"/>
              <a:t>Marine VHF channels are divided by purpose:</a:t>
            </a:r>
          </a:p>
          <a:p>
            <a:r>
              <a:rPr lang="en-US" dirty="0"/>
              <a:t>
Ch. 16 (156.8 MHz): Distress, safety, and calling channel. All vessels must monitor it.
Ch. 70: Used for DSC (Digital Selective Calling) only. No voice transmission.
Ch. 13: Used for bridge-to-bridge communication (maneuvering).
Ch. 6, 9, 72, 77: General ship-to-ship or ship-to-shore operations.</a:t>
            </a:r>
          </a:p>
          <a:p>
            <a:r>
              <a:rPr lang="en-US" dirty="0"/>
              <a:t>Channels are duplex or simplex, meaning either both ends can talk simultaneously or one at a time.</a:t>
            </a:r>
          </a:p>
        </p:txBody>
      </p:sp>
      <p:pic>
        <p:nvPicPr>
          <p:cNvPr id="4" name="Picture 3">
            <a:extLst>
              <a:ext uri="{FF2B5EF4-FFF2-40B4-BE49-F238E27FC236}">
                <a16:creationId xmlns:a16="http://schemas.microsoft.com/office/drawing/2014/main" id="{F5F495B7-A601-B4F5-E912-993CC173A1C0}"/>
              </a:ext>
            </a:extLst>
          </p:cNvPr>
          <p:cNvPicPr>
            <a:picLocks noChangeAspect="1"/>
          </p:cNvPicPr>
          <p:nvPr/>
        </p:nvPicPr>
        <p:blipFill>
          <a:blip r:embed="rId2"/>
          <a:stretch>
            <a:fillRect/>
          </a:stretch>
        </p:blipFill>
        <p:spPr>
          <a:xfrm>
            <a:off x="5768578" y="1726406"/>
            <a:ext cx="3350475" cy="4084767"/>
          </a:xfrm>
          <a:prstGeom prst="rect">
            <a:avLst/>
          </a:prstGeom>
        </p:spPr>
      </p:pic>
    </p:spTree>
    <p:extLst>
      <p:ext uri="{BB962C8B-B14F-4D97-AF65-F5344CB8AC3E}">
        <p14:creationId xmlns:p14="http://schemas.microsoft.com/office/powerpoint/2010/main" val="352447305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628FB-B18D-B73B-A54F-0C86066A0FF8}"/>
              </a:ext>
            </a:extLst>
          </p:cNvPr>
          <p:cNvSpPr>
            <a:spLocks noGrp="1"/>
          </p:cNvSpPr>
          <p:nvPr>
            <p:ph type="title"/>
          </p:nvPr>
        </p:nvSpPr>
        <p:spPr>
          <a:xfrm>
            <a:off x="677334" y="517922"/>
            <a:ext cx="8596668" cy="1412478"/>
          </a:xfrm>
        </p:spPr>
        <p:txBody>
          <a:bodyPr/>
          <a:lstStyle/>
          <a:p>
            <a:r>
              <a:rPr lang="en-US" dirty="0"/>
              <a:t>Types of Marine VHF Radios</a:t>
            </a:r>
          </a:p>
        </p:txBody>
      </p:sp>
      <p:sp>
        <p:nvSpPr>
          <p:cNvPr id="3" name="Content Placeholder 2">
            <a:extLst>
              <a:ext uri="{FF2B5EF4-FFF2-40B4-BE49-F238E27FC236}">
                <a16:creationId xmlns:a16="http://schemas.microsoft.com/office/drawing/2014/main" id="{EF4B00A5-4DB8-8EE5-0C1B-E22D12EF6DF5}"/>
              </a:ext>
            </a:extLst>
          </p:cNvPr>
          <p:cNvSpPr>
            <a:spLocks noGrp="1"/>
          </p:cNvSpPr>
          <p:nvPr>
            <p:ph idx="1"/>
          </p:nvPr>
        </p:nvSpPr>
        <p:spPr>
          <a:xfrm>
            <a:off x="465237" y="1766006"/>
            <a:ext cx="5591307" cy="4766269"/>
          </a:xfrm>
        </p:spPr>
        <p:txBody>
          <a:bodyPr>
            <a:noAutofit/>
          </a:bodyPr>
          <a:lstStyle/>
          <a:p>
            <a:pPr marL="457200" lvl="1" indent="0">
              <a:buNone/>
            </a:pPr>
            <a:r>
              <a:rPr lang="en-US" sz="1200" dirty="0"/>
              <a:t>1. Fixed-Mount VHF Radios:
Installed on the vessel’s bridge
Higher transmitting power (25 watts)
External antenna for wider coverage (up to 25 nautical miles)
2. Handheld VHF Radios:
Battery powered, portable
Lower power (1-6 watts), ideal for small boats or emergencies
Waterproof, buoyant, with GPS in newer models
3. Optional Features to Look For:</a:t>
            </a:r>
          </a:p>
          <a:p>
            <a:pPr lvl="1"/>
            <a:r>
              <a:rPr lang="en-US" sz="1200" dirty="0"/>
              <a:t>Integrated GPS: Auto-attach your position in distress messages
Float &amp; Flash: Floats if dropped in water and emits flashing light
NOAA Weather Channels: Weather alerts</a:t>
            </a:r>
          </a:p>
        </p:txBody>
      </p:sp>
      <p:pic>
        <p:nvPicPr>
          <p:cNvPr id="4" name="Picture 3">
            <a:extLst>
              <a:ext uri="{FF2B5EF4-FFF2-40B4-BE49-F238E27FC236}">
                <a16:creationId xmlns:a16="http://schemas.microsoft.com/office/drawing/2014/main" id="{C4C10E5D-9083-FF94-49C0-AFC0CCA6774B}"/>
              </a:ext>
            </a:extLst>
          </p:cNvPr>
          <p:cNvPicPr>
            <a:picLocks noChangeAspect="1"/>
          </p:cNvPicPr>
          <p:nvPr/>
        </p:nvPicPr>
        <p:blipFill>
          <a:blip r:embed="rId2"/>
          <a:stretch>
            <a:fillRect/>
          </a:stretch>
        </p:blipFill>
        <p:spPr>
          <a:xfrm>
            <a:off x="6358770" y="1300994"/>
            <a:ext cx="3127329" cy="2128005"/>
          </a:xfrm>
          <a:prstGeom prst="rect">
            <a:avLst/>
          </a:prstGeom>
        </p:spPr>
      </p:pic>
      <p:pic>
        <p:nvPicPr>
          <p:cNvPr id="5" name="Picture 4">
            <a:extLst>
              <a:ext uri="{FF2B5EF4-FFF2-40B4-BE49-F238E27FC236}">
                <a16:creationId xmlns:a16="http://schemas.microsoft.com/office/drawing/2014/main" id="{30435E93-13E4-E759-1E26-DD7ED738243C}"/>
              </a:ext>
            </a:extLst>
          </p:cNvPr>
          <p:cNvPicPr>
            <a:picLocks noChangeAspect="1"/>
          </p:cNvPicPr>
          <p:nvPr/>
        </p:nvPicPr>
        <p:blipFill>
          <a:blip r:embed="rId3"/>
          <a:stretch>
            <a:fillRect/>
          </a:stretch>
        </p:blipFill>
        <p:spPr>
          <a:xfrm>
            <a:off x="6418183" y="3653134"/>
            <a:ext cx="3067916" cy="2300938"/>
          </a:xfrm>
          <a:prstGeom prst="rect">
            <a:avLst/>
          </a:prstGeom>
        </p:spPr>
      </p:pic>
    </p:spTree>
    <p:extLst>
      <p:ext uri="{BB962C8B-B14F-4D97-AF65-F5344CB8AC3E}">
        <p14:creationId xmlns:p14="http://schemas.microsoft.com/office/powerpoint/2010/main" val="289948946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6F744-3D88-DE68-64B5-C458D48C15D1}"/>
              </a:ext>
            </a:extLst>
          </p:cNvPr>
          <p:cNvSpPr>
            <a:spLocks noGrp="1"/>
          </p:cNvSpPr>
          <p:nvPr>
            <p:ph type="title"/>
          </p:nvPr>
        </p:nvSpPr>
        <p:spPr/>
        <p:txBody>
          <a:bodyPr/>
          <a:lstStyle/>
          <a:p>
            <a:r>
              <a:rPr lang="en-US" dirty="0"/>
              <a:t>Digital Selective Calling (DSC)</a:t>
            </a:r>
          </a:p>
        </p:txBody>
      </p:sp>
      <p:sp>
        <p:nvSpPr>
          <p:cNvPr id="3" name="Content Placeholder 2">
            <a:extLst>
              <a:ext uri="{FF2B5EF4-FFF2-40B4-BE49-F238E27FC236}">
                <a16:creationId xmlns:a16="http://schemas.microsoft.com/office/drawing/2014/main" id="{229C2CB7-C997-EFEE-B6B5-C2210C3B1392}"/>
              </a:ext>
            </a:extLst>
          </p:cNvPr>
          <p:cNvSpPr>
            <a:spLocks noGrp="1"/>
          </p:cNvSpPr>
          <p:nvPr>
            <p:ph idx="1"/>
          </p:nvPr>
        </p:nvSpPr>
        <p:spPr>
          <a:xfrm>
            <a:off x="838069" y="1767683"/>
            <a:ext cx="8596668" cy="3880773"/>
          </a:xfrm>
        </p:spPr>
        <p:txBody>
          <a:bodyPr>
            <a:normAutofit fontScale="85000" lnSpcReduction="20000"/>
          </a:bodyPr>
          <a:lstStyle/>
          <a:p>
            <a:pPr marL="0" indent="0">
              <a:buNone/>
            </a:pPr>
            <a:r>
              <a:rPr lang="en-US" dirty="0"/>
              <a:t>DSC is a semi-automated communication system that works with Marine VHF.
Allows a user to send digital distress signals by pushing a single button.
Requires a registered MMSI (Maritime Mobile Service Identity) number.
DSC sends:</a:t>
            </a:r>
          </a:p>
          <a:p>
            <a:r>
              <a:rPr lang="en-US" dirty="0"/>
              <a:t>
Your vessel’s identity
Position (if connected to GPS)
Type of emergency</a:t>
            </a:r>
          </a:p>
          <a:p>
            <a:pPr marL="0" indent="0">
              <a:buNone/>
            </a:pPr>
            <a:r>
              <a:rPr lang="en-US" dirty="0"/>
              <a:t>
It reduces human error, especially during high-stress situations.
Scenario: A boat crew unable to speak due to injury can still signal distress with one button.</a:t>
            </a:r>
          </a:p>
        </p:txBody>
      </p:sp>
    </p:spTree>
    <p:extLst>
      <p:ext uri="{BB962C8B-B14F-4D97-AF65-F5344CB8AC3E}">
        <p14:creationId xmlns:p14="http://schemas.microsoft.com/office/powerpoint/2010/main" val="207801144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28F18-3154-14CD-0FC6-41C35DEB0C53}"/>
              </a:ext>
            </a:extLst>
          </p:cNvPr>
          <p:cNvSpPr>
            <a:spLocks noGrp="1"/>
          </p:cNvSpPr>
          <p:nvPr>
            <p:ph type="title"/>
          </p:nvPr>
        </p:nvSpPr>
        <p:spPr>
          <a:xfrm>
            <a:off x="338005" y="2331639"/>
            <a:ext cx="2733807" cy="320675"/>
          </a:xfrm>
        </p:spPr>
        <p:txBody>
          <a:bodyPr>
            <a:normAutofit fontScale="90000"/>
          </a:bodyPr>
          <a:lstStyle/>
          <a:p>
            <a:r>
              <a:rPr lang="en-US" dirty="0"/>
              <a:t>Marine VHF Setup and Components</a:t>
            </a:r>
          </a:p>
        </p:txBody>
      </p:sp>
      <p:sp>
        <p:nvSpPr>
          <p:cNvPr id="3" name="Content Placeholder 2">
            <a:extLst>
              <a:ext uri="{FF2B5EF4-FFF2-40B4-BE49-F238E27FC236}">
                <a16:creationId xmlns:a16="http://schemas.microsoft.com/office/drawing/2014/main" id="{1FF5EF3C-A68E-2FE0-8AE0-C0DD3C9E2EDD}"/>
              </a:ext>
            </a:extLst>
          </p:cNvPr>
          <p:cNvSpPr>
            <a:spLocks noGrp="1"/>
          </p:cNvSpPr>
          <p:nvPr>
            <p:ph idx="1"/>
          </p:nvPr>
        </p:nvSpPr>
        <p:spPr>
          <a:xfrm>
            <a:off x="3071812" y="571500"/>
            <a:ext cx="11038416" cy="4804567"/>
          </a:xfrm>
        </p:spPr>
        <p:txBody>
          <a:bodyPr>
            <a:noAutofit/>
          </a:bodyPr>
          <a:lstStyle/>
          <a:p>
            <a:pPr marL="0" indent="0">
              <a:buNone/>
            </a:pPr>
            <a:r>
              <a:rPr lang="en-US" sz="1400" dirty="0"/>
              <a:t>A Marine VHF radio system consists of several essential components:
1. </a:t>
            </a:r>
            <a:r>
              <a:rPr lang="en-US" sz="1400" dirty="0">
                <a:solidFill>
                  <a:srgbClr val="00B0F0"/>
                </a:solidFill>
              </a:rPr>
              <a:t>Transceiver Unit:</a:t>
            </a:r>
            <a:r>
              <a:rPr lang="en-US" sz="1400" dirty="0"/>
              <a:t>
The main device for transmitting and receiving messages
May include built-in DSC and GPS modules
2. </a:t>
            </a:r>
            <a:r>
              <a:rPr lang="en-US" sz="1400" dirty="0">
                <a:solidFill>
                  <a:srgbClr val="00B0F0"/>
                </a:solidFill>
              </a:rPr>
              <a:t>Microphone (Mic):</a:t>
            </a:r>
            <a:r>
              <a:rPr lang="en-US" sz="1400" dirty="0"/>
              <a:t>
Usually has a Push-to-Talk (PTT) button
Some have keypads or channel selectors
3. </a:t>
            </a:r>
            <a:r>
              <a:rPr lang="en-US" sz="1400" dirty="0">
                <a:solidFill>
                  <a:srgbClr val="00B0F0"/>
                </a:solidFill>
              </a:rPr>
              <a:t>Antenna:</a:t>
            </a:r>
            <a:r>
              <a:rPr lang="en-US" sz="1400" dirty="0"/>
              <a:t>
Crucial for signal strength and range
Mounted as high as possible on the vessel
Regular inspection for corrosion or loose connectors is necessary
4. </a:t>
            </a:r>
            <a:r>
              <a:rPr lang="en-US" sz="1400" dirty="0">
                <a:solidFill>
                  <a:srgbClr val="00B0F0"/>
                </a:solidFill>
              </a:rPr>
              <a:t>Power Supply:</a:t>
            </a:r>
            <a:r>
              <a:rPr lang="en-US" sz="1400" dirty="0"/>
              <a:t>
Typically draws from the ship’s 12V or 24V battery system
Handhelds use rechargeable batteries
5. </a:t>
            </a:r>
            <a:r>
              <a:rPr lang="en-US" sz="1400" dirty="0">
                <a:solidFill>
                  <a:srgbClr val="00B0F0"/>
                </a:solidFill>
              </a:rPr>
              <a:t>Display Screen &amp; Controls:</a:t>
            </a:r>
            <a:r>
              <a:rPr lang="en-US" sz="1400" dirty="0"/>
              <a:t>
Shows current channel, GPS position (if available), signal strength
Buttons for changing channels, adjusting squelch, volume, DSC functions</a:t>
            </a:r>
          </a:p>
        </p:txBody>
      </p:sp>
      <p:pic>
        <p:nvPicPr>
          <p:cNvPr id="4" name="Picture 3">
            <a:extLst>
              <a:ext uri="{FF2B5EF4-FFF2-40B4-BE49-F238E27FC236}">
                <a16:creationId xmlns:a16="http://schemas.microsoft.com/office/drawing/2014/main" id="{0450D549-58D2-3937-4C1C-79F2AB460FA0}"/>
              </a:ext>
            </a:extLst>
          </p:cNvPr>
          <p:cNvPicPr>
            <a:picLocks noChangeAspect="1"/>
          </p:cNvPicPr>
          <p:nvPr/>
        </p:nvPicPr>
        <p:blipFill>
          <a:blip r:embed="rId2"/>
          <a:stretch>
            <a:fillRect/>
          </a:stretch>
        </p:blipFill>
        <p:spPr>
          <a:xfrm>
            <a:off x="8948235" y="719666"/>
            <a:ext cx="2905760" cy="5418667"/>
          </a:xfrm>
          <a:prstGeom prst="rect">
            <a:avLst/>
          </a:prstGeom>
        </p:spPr>
      </p:pic>
    </p:spTree>
    <p:extLst>
      <p:ext uri="{BB962C8B-B14F-4D97-AF65-F5344CB8AC3E}">
        <p14:creationId xmlns:p14="http://schemas.microsoft.com/office/powerpoint/2010/main" val="393767856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3467F-8BD5-A5A0-32A8-A0DD74327B95}"/>
              </a:ext>
            </a:extLst>
          </p:cNvPr>
          <p:cNvSpPr>
            <a:spLocks noGrp="1"/>
          </p:cNvSpPr>
          <p:nvPr>
            <p:ph type="title"/>
          </p:nvPr>
        </p:nvSpPr>
        <p:spPr/>
        <p:txBody>
          <a:bodyPr/>
          <a:lstStyle/>
          <a:p>
            <a:r>
              <a:rPr lang="en-US" dirty="0"/>
              <a:t>How to Operate a Marine VHF Radio</a:t>
            </a:r>
          </a:p>
        </p:txBody>
      </p:sp>
      <p:sp>
        <p:nvSpPr>
          <p:cNvPr id="3" name="Content Placeholder 2">
            <a:extLst>
              <a:ext uri="{FF2B5EF4-FFF2-40B4-BE49-F238E27FC236}">
                <a16:creationId xmlns:a16="http://schemas.microsoft.com/office/drawing/2014/main" id="{229D7315-BF8A-1ED7-DA42-EFD3CEB5FFC5}"/>
              </a:ext>
            </a:extLst>
          </p:cNvPr>
          <p:cNvSpPr>
            <a:spLocks noGrp="1"/>
          </p:cNvSpPr>
          <p:nvPr>
            <p:ph idx="1"/>
          </p:nvPr>
        </p:nvSpPr>
        <p:spPr>
          <a:xfrm>
            <a:off x="677334" y="2160589"/>
            <a:ext cx="5118101" cy="3880773"/>
          </a:xfrm>
        </p:spPr>
        <p:txBody>
          <a:bodyPr>
            <a:normAutofit fontScale="85000" lnSpcReduction="20000"/>
          </a:bodyPr>
          <a:lstStyle/>
          <a:p>
            <a:pPr marL="0" indent="0">
              <a:buNone/>
            </a:pPr>
            <a:r>
              <a:rPr lang="en-US" dirty="0"/>
              <a:t>1. Turn on the radio and set to Channel 16 (always monitored by coast guards)
2. Adjust volume and squelch (reduces background noise)
3. Press the Push-to-Talk (PTT) button and speak clearly
4. Use standard communication phrases:
“Over”: Finished speaking
“Roger”: Message received
“Say again”: Repeat your message
“Out”: End of transmission
5. Always identify your vessel before beginning a call
6. Switch to a working channel after hailing on Ch. 16</a:t>
            </a:r>
          </a:p>
        </p:txBody>
      </p:sp>
      <p:pic>
        <p:nvPicPr>
          <p:cNvPr id="4" name="Picture 3">
            <a:extLst>
              <a:ext uri="{FF2B5EF4-FFF2-40B4-BE49-F238E27FC236}">
                <a16:creationId xmlns:a16="http://schemas.microsoft.com/office/drawing/2014/main" id="{6E1A4992-4683-4E2B-240E-3C5FD0A7F0CE}"/>
              </a:ext>
            </a:extLst>
          </p:cNvPr>
          <p:cNvPicPr>
            <a:picLocks noChangeAspect="1"/>
          </p:cNvPicPr>
          <p:nvPr/>
        </p:nvPicPr>
        <p:blipFill>
          <a:blip r:embed="rId2"/>
          <a:stretch>
            <a:fillRect/>
          </a:stretch>
        </p:blipFill>
        <p:spPr>
          <a:xfrm>
            <a:off x="5411216" y="3276799"/>
            <a:ext cx="4461579" cy="2875755"/>
          </a:xfrm>
          <a:prstGeom prst="rect">
            <a:avLst/>
          </a:prstGeom>
        </p:spPr>
      </p:pic>
    </p:spTree>
    <p:extLst>
      <p:ext uri="{BB962C8B-B14F-4D97-AF65-F5344CB8AC3E}">
        <p14:creationId xmlns:p14="http://schemas.microsoft.com/office/powerpoint/2010/main" val="180782997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D5E4A-4FC7-A271-D4A0-D21A5C44A846}"/>
              </a:ext>
            </a:extLst>
          </p:cNvPr>
          <p:cNvSpPr>
            <a:spLocks noGrp="1"/>
          </p:cNvSpPr>
          <p:nvPr>
            <p:ph type="title"/>
          </p:nvPr>
        </p:nvSpPr>
        <p:spPr>
          <a:xfrm>
            <a:off x="677334" y="609600"/>
            <a:ext cx="2590932" cy="1033463"/>
          </a:xfrm>
        </p:spPr>
        <p:txBody>
          <a:bodyPr>
            <a:normAutofit fontScale="90000"/>
          </a:bodyPr>
          <a:lstStyle/>
          <a:p>
            <a:r>
              <a:rPr lang="en-US" dirty="0"/>
              <a:t>How to Operate a Marine VHF Radio</a:t>
            </a:r>
          </a:p>
        </p:txBody>
      </p:sp>
      <p:sp>
        <p:nvSpPr>
          <p:cNvPr id="3" name="Content Placeholder 2">
            <a:extLst>
              <a:ext uri="{FF2B5EF4-FFF2-40B4-BE49-F238E27FC236}">
                <a16:creationId xmlns:a16="http://schemas.microsoft.com/office/drawing/2014/main" id="{FEC7C312-3787-6E54-E635-B13ABE42B789}"/>
              </a:ext>
            </a:extLst>
          </p:cNvPr>
          <p:cNvSpPr>
            <a:spLocks noGrp="1"/>
          </p:cNvSpPr>
          <p:nvPr>
            <p:ph idx="1"/>
          </p:nvPr>
        </p:nvSpPr>
        <p:spPr>
          <a:xfrm>
            <a:off x="677334" y="3554016"/>
            <a:ext cx="2930260" cy="2487346"/>
          </a:xfrm>
        </p:spPr>
        <p:txBody>
          <a:bodyPr/>
          <a:lstStyle/>
          <a:p>
            <a:r>
              <a:rPr lang="en-US" dirty="0"/>
              <a:t>Lets watch a video</a:t>
            </a:r>
          </a:p>
        </p:txBody>
      </p:sp>
      <p:pic>
        <p:nvPicPr>
          <p:cNvPr id="4" name="How to Use a VHF Radio_ Bridge Marina Boating Safety Tip #boat #shorts.mp4">
            <a:hlinkClick r:id="" action="ppaction://media"/>
            <a:extLst>
              <a:ext uri="{FF2B5EF4-FFF2-40B4-BE49-F238E27FC236}">
                <a16:creationId xmlns:a16="http://schemas.microsoft.com/office/drawing/2014/main" id="{5AA12506-9E53-ADF6-B93D-085D6287D73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167188" y="0"/>
            <a:ext cx="3856037" cy="6858000"/>
          </a:xfrm>
          <a:prstGeom prst="rect">
            <a:avLst/>
          </a:prstGeom>
        </p:spPr>
      </p:pic>
    </p:spTree>
    <p:extLst>
      <p:ext uri="{BB962C8B-B14F-4D97-AF65-F5344CB8AC3E}">
        <p14:creationId xmlns:p14="http://schemas.microsoft.com/office/powerpoint/2010/main" val="61622085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Facet</vt:lpstr>
      <vt:lpstr>Introduction to Marine VHF Radio</vt:lpstr>
      <vt:lpstr>What is Marine VHF Radio?</vt:lpstr>
      <vt:lpstr>Why Marine VHF is Essential</vt:lpstr>
      <vt:lpstr>Understanding VHF Channels</vt:lpstr>
      <vt:lpstr>Types of Marine VHF Radios</vt:lpstr>
      <vt:lpstr>Digital Selective Calling (DSC)</vt:lpstr>
      <vt:lpstr>Marine VHF Setup and Components</vt:lpstr>
      <vt:lpstr>How to Operate a Marine VHF Radio</vt:lpstr>
      <vt:lpstr>How to Operate a Marine VHF Radio</vt:lpstr>
      <vt:lpstr>How to Operate a Marine VHF Radio</vt:lpstr>
      <vt:lpstr>Emergency Communication Protocols</vt:lpstr>
      <vt:lpstr>VHF Radio Protocols and Etiquette</vt:lpstr>
      <vt:lpstr>Legal Obligations and Licensing</vt:lpstr>
      <vt:lpstr>Maintenance and Troubleshooting</vt:lpstr>
      <vt:lpstr>Final Thoughts / Conclusion</vt:lpstr>
      <vt:lpstr>Question &amp; Answer Session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Marine VHF      </dc:title>
  <dc:creator>srhady12@gmail.com</dc:creator>
  <cp:lastModifiedBy>srhady12@gmail.com</cp:lastModifiedBy>
  <cp:revision>25</cp:revision>
  <dcterms:created xsi:type="dcterms:W3CDTF">2025-04-25T04:48:02Z</dcterms:created>
  <dcterms:modified xsi:type="dcterms:W3CDTF">2025-04-25T09:22:45Z</dcterms:modified>
</cp:coreProperties>
</file>

<file path=docProps/thumbnail.jpeg>
</file>